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68" r:id="rId2"/>
    <p:sldId id="314" r:id="rId3"/>
    <p:sldId id="320" r:id="rId4"/>
    <p:sldId id="318" r:id="rId5"/>
    <p:sldId id="322" r:id="rId6"/>
    <p:sldId id="287" r:id="rId7"/>
    <p:sldId id="327" r:id="rId8"/>
    <p:sldId id="323" r:id="rId9"/>
    <p:sldId id="326" r:id="rId10"/>
    <p:sldId id="328" r:id="rId11"/>
    <p:sldId id="329" r:id="rId12"/>
    <p:sldId id="335" r:id="rId13"/>
    <p:sldId id="331" r:id="rId14"/>
    <p:sldId id="334" r:id="rId15"/>
    <p:sldId id="33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FF"/>
    <a:srgbClr val="991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 autoAdjust="0"/>
  </p:normalViewPr>
  <p:slideViewPr>
    <p:cSldViewPr>
      <p:cViewPr varScale="1">
        <p:scale>
          <a:sx n="113" d="100"/>
          <a:sy n="113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79B18-8B84-4A90-8726-4F4733A09688}" type="datetimeFigureOut">
              <a:rPr lang="en-US" smtClean="0"/>
              <a:t>3/17/23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A5FF-CECD-4049-AB8D-91576D3E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number of degrees in each turn here is sort of critical. Too fine of resolution and you might end up heading to the edge of a box, too coarse a resolution and you may miss the opening all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9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5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Need to explain finite loops. For loop acts sort of like a while loop with a counting variable.  In this case we just specify the number of turns. Students will need to decide the number of degrees to turn for the clock. </a:t>
            </a:r>
          </a:p>
          <a:p>
            <a:endParaRPr lang="en-US" baseline="0" dirty="0"/>
          </a:p>
          <a:p>
            <a:r>
              <a:rPr lang="en-US" baseline="0" dirty="0"/>
              <a:t>For the 24 hour clock, they could indicate AM or PM by the color of the LED and use a conditional.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4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0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28C58D-6045-487F-AFD8-55B6B56E9F86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18EA56B-ADE2-4108-BBB7-9D079231D52F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4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E359840-9455-4144-B71D-6F981C9AE7A7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4D41FB-8AAF-4D11-8BB6-75AAFC49B67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39FBAFF-CC4D-42F0-81C2-FD19E881C822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3BA88DA-5A08-4CD2-9E62-6592BC1C69D9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DF1D27-BCD7-4469-A8D4-06053446F4CA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E6FBE99-549E-4F51-9B0C-41358EF58216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1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5FAC0C3-4C6A-4ED5-A4C7-BD9E4A3E64E7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565304-0C46-4D5C-961F-E41901AC2E5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2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5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2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C21E2F-7186-4F6F-AC8B-F9756EC0A499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5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3830F7D-D99B-47D7-8A1D-B07ED6463C5D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62C7B48-82B4-469D-A675-F42A7755A7FD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7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3AE23B3-ED6E-44C0-B7E8-C0E2A1BE8FCD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C19FD4A-452E-4452-B7D3-AF4CEA771EB1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F735AE-ED01-4689-96B5-8F406DF4DCA6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0271EA9-59D3-455B-8818-B89ECA328528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83C6230-094F-4027-81A6-86BA8ED81EC4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69D96FF-B2F7-456F-AD95-43064B07E0A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28BC3DB-74DD-45E8-A86D-6E876D4DC8A4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3/17/23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B5B314-EB64-46E4-8D40-B826BD6422F8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Myriad Pro" panose="020B0503030403020204" pitchFamily="34" charset="0"/>
          <a:cs typeface="Myriad Pro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32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8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4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0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0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stemproject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TEM-team@ti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64"/>
            <a:ext cx="7772400" cy="1924050"/>
          </a:xfrm>
        </p:spPr>
        <p:txBody>
          <a:bodyPr/>
          <a:lstStyle/>
          <a:p>
            <a:r>
              <a:rPr lang="en-US" dirty="0"/>
              <a:t>Rover, escape the room!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61352"/>
            <a:ext cx="6400800" cy="3287048"/>
          </a:xfrm>
        </p:spPr>
        <p:txBody>
          <a:bodyPr/>
          <a:lstStyle/>
          <a:p>
            <a:pPr algn="l"/>
            <a:r>
              <a:rPr lang="en-US" dirty="0"/>
              <a:t>Texas Instruments</a:t>
            </a:r>
          </a:p>
          <a:p>
            <a:pPr algn="l"/>
            <a:r>
              <a:rPr lang="en-US" dirty="0"/>
              <a:t>@</a:t>
            </a:r>
            <a:r>
              <a:rPr lang="en-US" dirty="0" err="1"/>
              <a:t>ticalculators</a:t>
            </a:r>
            <a:endParaRPr lang="en-US" dirty="0"/>
          </a:p>
          <a:p>
            <a:pPr algn="l"/>
            <a:r>
              <a:rPr lang="en-US" dirty="0"/>
              <a:t> #</a:t>
            </a:r>
            <a:r>
              <a:rPr lang="en-US" dirty="0" err="1"/>
              <a:t>tiinnovator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2400" dirty="0"/>
              <a:t>See projects at </a:t>
            </a:r>
            <a:r>
              <a:rPr lang="en-US" sz="2400" dirty="0">
                <a:hlinkClick r:id="rId3"/>
              </a:rPr>
              <a:t>www.TIstemProjects.com</a:t>
            </a:r>
            <a:endParaRPr lang="en-US" sz="2400" dirty="0"/>
          </a:p>
          <a:p>
            <a:pPr algn="l"/>
            <a:r>
              <a:rPr lang="en-US" sz="2400" dirty="0"/>
              <a:t>Contact </a:t>
            </a:r>
            <a:r>
              <a:rPr lang="en-US" sz="2400" dirty="0">
                <a:hlinkClick r:id="rId4"/>
              </a:rPr>
              <a:t>STEM-team@ti.com</a:t>
            </a:r>
            <a:r>
              <a:rPr lang="en-US" sz="2400" dirty="0"/>
              <a:t> with questions </a:t>
            </a:r>
          </a:p>
          <a:p>
            <a:pPr algn="l"/>
            <a:endParaRPr lang="en-US" dirty="0"/>
          </a:p>
          <a:p>
            <a:r>
              <a:rPr lang="en-US" sz="1400" dirty="0"/>
              <a:t>. </a:t>
            </a:r>
          </a:p>
          <a:p>
            <a:pPr algn="l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7CDDA9-806B-A1BE-9DDA-2A9F0859A2DE}"/>
              </a:ext>
            </a:extLst>
          </p:cNvPr>
          <p:cNvGrpSpPr/>
          <p:nvPr/>
        </p:nvGrpSpPr>
        <p:grpSpPr>
          <a:xfrm>
            <a:off x="4800600" y="1676400"/>
            <a:ext cx="3413760" cy="3422185"/>
            <a:chOff x="1905000" y="1190211"/>
            <a:chExt cx="4267200" cy="397344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D89657-B573-A37E-0DE1-AB72D73E0052}"/>
                </a:ext>
              </a:extLst>
            </p:cNvPr>
            <p:cNvGrpSpPr/>
            <p:nvPr/>
          </p:nvGrpSpPr>
          <p:grpSpPr>
            <a:xfrm>
              <a:off x="1905000" y="1190211"/>
              <a:ext cx="4267200" cy="3973444"/>
              <a:chOff x="1905000" y="1190211"/>
              <a:chExt cx="4267200" cy="3973444"/>
            </a:xfrm>
          </p:grpSpPr>
          <p:pic>
            <p:nvPicPr>
              <p:cNvPr id="13" name="Content Placeholder 6">
                <a:extLst>
                  <a:ext uri="{FF2B5EF4-FFF2-40B4-BE49-F238E27FC236}">
                    <a16:creationId xmlns:a16="http://schemas.microsoft.com/office/drawing/2014/main" id="{5F50FD79-58E9-5DB7-6805-810C0A96D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05000" y="1190211"/>
                <a:ext cx="4267200" cy="397344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CAB8E4-C87E-2772-2241-4444909D84C4}"/>
                  </a:ext>
                </a:extLst>
              </p:cNvPr>
              <p:cNvSpPr/>
              <p:nvPr/>
            </p:nvSpPr>
            <p:spPr>
              <a:xfrm>
                <a:off x="3581400" y="2971800"/>
                <a:ext cx="1143000" cy="762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586582-FA06-47DC-F158-C0E1382A4128}"/>
                  </a:ext>
                </a:extLst>
              </p:cNvPr>
              <p:cNvSpPr/>
              <p:nvPr/>
            </p:nvSpPr>
            <p:spPr>
              <a:xfrm>
                <a:off x="4724400" y="3424811"/>
                <a:ext cx="990600" cy="53758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22879B-6EF2-2643-8CDA-7C9A9FA9949C}"/>
                  </a:ext>
                </a:extLst>
              </p:cNvPr>
              <p:cNvSpPr/>
              <p:nvPr/>
            </p:nvSpPr>
            <p:spPr>
              <a:xfrm>
                <a:off x="4935799" y="3947160"/>
                <a:ext cx="1037299" cy="53758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06EBF196-3399-D110-347B-82E29BAF0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457290">
                <a:off x="3619452" y="3150821"/>
                <a:ext cx="890657" cy="503900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7CFC67-EE6D-01E1-C249-D84D59B6FA69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4627929" y="3666630"/>
              <a:ext cx="826520" cy="280530"/>
            </a:xfrm>
            <a:prstGeom prst="line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83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09AD-83A4-DF24-F132-DD75FAF8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75224-70D0-2A3D-DFAF-1E5458B36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Escape 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49418"/>
            <a:ext cx="4570799" cy="446558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the Rover ranger to detect a gap in the wall and drive through it.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What is the distance measurement when Rover is pointed at a gap in the wall.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Are there patterns in the Rover behavior that your program can adjust for?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How would you modify your program to handle the situation when there is no gap?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601" y="1359876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43F6D0-5820-0408-691F-99D7A82E5C4E}"/>
              </a:ext>
            </a:extLst>
          </p:cNvPr>
          <p:cNvGrpSpPr/>
          <p:nvPr/>
        </p:nvGrpSpPr>
        <p:grpSpPr>
          <a:xfrm>
            <a:off x="153600" y="1980224"/>
            <a:ext cx="3846135" cy="4015816"/>
            <a:chOff x="153600" y="1980224"/>
            <a:chExt cx="3846135" cy="40158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9DFC00-23E9-1939-06A7-7F08DDC73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01" y="1980224"/>
              <a:ext cx="3846134" cy="401581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1A692C-63EE-864A-0500-BABF356BE1E6}"/>
                </a:ext>
              </a:extLst>
            </p:cNvPr>
            <p:cNvSpPr/>
            <p:nvPr/>
          </p:nvSpPr>
          <p:spPr>
            <a:xfrm>
              <a:off x="153601" y="3352800"/>
              <a:ext cx="3732599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D3A0F-5252-B124-4EC4-A37049519740}"/>
                </a:ext>
              </a:extLst>
            </p:cNvPr>
            <p:cNvSpPr/>
            <p:nvPr/>
          </p:nvSpPr>
          <p:spPr>
            <a:xfrm>
              <a:off x="153601" y="4782314"/>
              <a:ext cx="3732599" cy="780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B947BE-3CDD-326E-BCE2-C8197A525ECC}"/>
                </a:ext>
              </a:extLst>
            </p:cNvPr>
            <p:cNvSpPr/>
            <p:nvPr/>
          </p:nvSpPr>
          <p:spPr>
            <a:xfrm>
              <a:off x="153600" y="5804767"/>
              <a:ext cx="3732599" cy="191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39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Drive through the maximum gap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7534" y="1147465"/>
            <a:ext cx="4570799" cy="353289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the Rover ranger to detect the maximum gap in the wall and drive through it.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Are there patterns in the Rover behavior that your program can adjust for?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How would you modify your program to handle the situation when there is no gap?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601" y="685800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475DE9-FC6B-ED64-E480-F39E94FF6612}"/>
              </a:ext>
            </a:extLst>
          </p:cNvPr>
          <p:cNvGrpSpPr/>
          <p:nvPr/>
        </p:nvGrpSpPr>
        <p:grpSpPr>
          <a:xfrm>
            <a:off x="125474" y="1219200"/>
            <a:ext cx="3423148" cy="5167603"/>
            <a:chOff x="228600" y="228600"/>
            <a:chExt cx="4016113" cy="5816804"/>
          </a:xfrm>
        </p:grpSpPr>
        <p:pic>
          <p:nvPicPr>
            <p:cNvPr id="12" name="Picture 1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4453CD0-F7E7-BBEE-B6CA-79A7141D5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3749334"/>
              <a:ext cx="3657600" cy="2296070"/>
            </a:xfrm>
            <a:prstGeom prst="rect">
              <a:avLst/>
            </a:prstGeom>
          </p:spPr>
        </p:pic>
        <p:pic>
          <p:nvPicPr>
            <p:cNvPr id="13" name="Picture 1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0F2417C-9F7F-F848-8B38-B29A8CCC4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4016113" cy="352073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7C1836-981E-1542-9C18-BDB09441A335}"/>
                </a:ext>
              </a:extLst>
            </p:cNvPr>
            <p:cNvSpPr/>
            <p:nvPr/>
          </p:nvSpPr>
          <p:spPr>
            <a:xfrm>
              <a:off x="228600" y="228600"/>
              <a:ext cx="3810000" cy="58168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516CE-E318-210A-9AF5-459593AEFECD}"/>
              </a:ext>
            </a:extLst>
          </p:cNvPr>
          <p:cNvSpPr/>
          <p:nvPr/>
        </p:nvSpPr>
        <p:spPr>
          <a:xfrm>
            <a:off x="153601" y="2130008"/>
            <a:ext cx="308944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34FEA-3464-D990-3C7D-F75AC4C62DE8}"/>
              </a:ext>
            </a:extLst>
          </p:cNvPr>
          <p:cNvSpPr/>
          <p:nvPr/>
        </p:nvSpPr>
        <p:spPr>
          <a:xfrm>
            <a:off x="139537" y="4321939"/>
            <a:ext cx="3089441" cy="131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BD6E03-2739-E43A-C6FE-C41CC2C6A981}"/>
              </a:ext>
            </a:extLst>
          </p:cNvPr>
          <p:cNvSpPr/>
          <p:nvPr/>
        </p:nvSpPr>
        <p:spPr>
          <a:xfrm>
            <a:off x="125379" y="5959763"/>
            <a:ext cx="308944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0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09AD-83A4-DF24-F132-DD75FAF8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challenge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75224-70D0-2A3D-DFAF-1E5458B36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0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Escape 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49418"/>
            <a:ext cx="4570799" cy="416078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the Rover ranger to detect a gap in the wall and drive through it.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What is the distance measurement when Rover is pointed at a gap in the wall.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Are there patterns in the Rover behavior that your program can adjust for?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How would you modify your program to handle the situation when there is no gap?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601" y="1359876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DFC00-23E9-1939-06A7-7F08DDC73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01" y="1980224"/>
            <a:ext cx="3846134" cy="401581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3533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Drive through the maximum gap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7534" y="1147465"/>
            <a:ext cx="4570799" cy="353289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the Rover ranger to detect the maximum gap in the wall and drive through it.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Are there patterns in the Rover behavior that your program can adjust for?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How would you modify your program to handle the situation when there is no gap?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601" y="685800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475DE9-FC6B-ED64-E480-F39E94FF6612}"/>
              </a:ext>
            </a:extLst>
          </p:cNvPr>
          <p:cNvGrpSpPr/>
          <p:nvPr/>
        </p:nvGrpSpPr>
        <p:grpSpPr>
          <a:xfrm>
            <a:off x="125474" y="1219200"/>
            <a:ext cx="3423148" cy="5167603"/>
            <a:chOff x="228600" y="228600"/>
            <a:chExt cx="4016113" cy="5816804"/>
          </a:xfrm>
        </p:grpSpPr>
        <p:pic>
          <p:nvPicPr>
            <p:cNvPr id="12" name="Picture 1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4453CD0-F7E7-BBEE-B6CA-79A7141D5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3749334"/>
              <a:ext cx="3657600" cy="2296070"/>
            </a:xfrm>
            <a:prstGeom prst="rect">
              <a:avLst/>
            </a:prstGeom>
          </p:spPr>
        </p:pic>
        <p:pic>
          <p:nvPicPr>
            <p:cNvPr id="13" name="Picture 1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0F2417C-9F7F-F848-8B38-B29A8CCC4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4016113" cy="352073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7C1836-981E-1542-9C18-BDB09441A335}"/>
                </a:ext>
              </a:extLst>
            </p:cNvPr>
            <p:cNvSpPr/>
            <p:nvPr/>
          </p:nvSpPr>
          <p:spPr>
            <a:xfrm>
              <a:off x="228600" y="228600"/>
              <a:ext cx="3810000" cy="58168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699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7C3A56-8320-637F-02E0-B74E34DCC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2599" y="3657600"/>
            <a:ext cx="2411384" cy="2743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638"/>
            <a:ext cx="8229600" cy="1143000"/>
          </a:xfrm>
        </p:spPr>
        <p:txBody>
          <a:bodyPr/>
          <a:lstStyle/>
          <a:p>
            <a:r>
              <a:rPr lang="en-US" sz="3600" dirty="0"/>
              <a:t>Write a program to help Rover escape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6652" y="871984"/>
            <a:ext cx="3499236" cy="449579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the ranger to find the opening in a set of boxes and have Rover escape through the opening.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You will need to read the heading for each turn and compare the ranger measurements to determine where the opening is.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1450" y="843408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FFEEA628-6023-B605-A4EB-B1F36A2DE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2" y="1481382"/>
            <a:ext cx="2708009" cy="25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4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2E3CE-ADEB-5F0E-475A-7C1F3B9A4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417637"/>
            <a:ext cx="2753133" cy="313197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42747-17A5-C33A-66D7-F71199AC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018"/>
            <a:ext cx="8229600" cy="1143000"/>
          </a:xfrm>
        </p:spPr>
        <p:txBody>
          <a:bodyPr/>
          <a:lstStyle/>
          <a:p>
            <a:r>
              <a:rPr lang="en-US" dirty="0"/>
              <a:t>Some 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574D-0741-6F77-B0C1-5B5AB16E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" y="1066800"/>
            <a:ext cx="6289431" cy="5257800"/>
          </a:xfrm>
        </p:spPr>
        <p:txBody>
          <a:bodyPr/>
          <a:lstStyle/>
          <a:p>
            <a:r>
              <a:rPr lang="en-US" sz="1800" dirty="0"/>
              <a:t>What will Rover measure?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How will you instruct Rover “look” for a gap?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How will Rover know there is a gap?</a:t>
            </a:r>
          </a:p>
          <a:p>
            <a:endParaRPr lang="en-US" sz="1800" dirty="0"/>
          </a:p>
          <a:p>
            <a:r>
              <a:rPr lang="en-US" sz="1800" dirty="0"/>
              <a:t>Will you have Rover </a:t>
            </a:r>
          </a:p>
          <a:p>
            <a:pPr lvl="1"/>
            <a:r>
              <a:rPr lang="en-US" sz="1400" dirty="0"/>
              <a:t>escape as soon as a gap is detected </a:t>
            </a:r>
            <a:r>
              <a:rPr lang="en-US" sz="1400" b="1" u="sng" dirty="0"/>
              <a:t>or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will you look at all the options before deciding where to drive?</a:t>
            </a:r>
          </a:p>
          <a:p>
            <a:endParaRPr lang="en-US" sz="1800" dirty="0"/>
          </a:p>
          <a:p>
            <a:r>
              <a:rPr lang="en-US" sz="1800" dirty="0"/>
              <a:t>How will Rover ”remember” the location of a gap?</a:t>
            </a:r>
          </a:p>
          <a:p>
            <a:endParaRPr lang="en-US" sz="1800" dirty="0"/>
          </a:p>
          <a:p>
            <a:r>
              <a:rPr lang="en-US" sz="1800" dirty="0"/>
              <a:t>How will you instruct Rover to drive through a gap?</a:t>
            </a:r>
          </a:p>
          <a:p>
            <a:pPr lvl="1"/>
            <a:r>
              <a:rPr lang="en-US" sz="1400" dirty="0"/>
              <a:t>Are there patterns in the Rover behavior that your program can adjust for?</a:t>
            </a:r>
          </a:p>
          <a:p>
            <a:pPr lvl="1"/>
            <a:endParaRPr lang="en-US" sz="1800" dirty="0"/>
          </a:p>
          <a:p>
            <a:r>
              <a:rPr lang="en-US" sz="1800" dirty="0"/>
              <a:t>What will you do if there is no gap in the wall?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8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D3060C-7AB8-55FE-95F1-D4AF4F54AED8}"/>
              </a:ext>
            </a:extLst>
          </p:cNvPr>
          <p:cNvSpPr/>
          <p:nvPr/>
        </p:nvSpPr>
        <p:spPr>
          <a:xfrm>
            <a:off x="38100" y="1066800"/>
            <a:ext cx="9029700" cy="571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7BDC-022F-D2DC-2F02-393446E3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Write your own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F7613-0457-B6C8-F8C7-884D87FFCDBF}"/>
              </a:ext>
            </a:extLst>
          </p:cNvPr>
          <p:cNvSpPr txBox="1"/>
          <p:nvPr/>
        </p:nvSpPr>
        <p:spPr>
          <a:xfrm>
            <a:off x="38100" y="1143000"/>
            <a:ext cx="4229100" cy="1446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Purpose</a:t>
            </a:r>
          </a:p>
          <a:p>
            <a:pPr algn="ctr"/>
            <a:r>
              <a:rPr lang="en-US" sz="1600" i="1" dirty="0">
                <a:solidFill>
                  <a:srgbClr val="0070C0"/>
                </a:solidFill>
              </a:rPr>
              <a:t>What is the purpose of your program?</a:t>
            </a: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95594-8581-74AB-B069-9C80BD419AD1}"/>
              </a:ext>
            </a:extLst>
          </p:cNvPr>
          <p:cNvSpPr txBox="1"/>
          <p:nvPr/>
        </p:nvSpPr>
        <p:spPr>
          <a:xfrm>
            <a:off x="4705350" y="1143000"/>
            <a:ext cx="3771900" cy="1446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Name</a:t>
            </a:r>
          </a:p>
          <a:p>
            <a:pPr algn="ctr"/>
            <a:r>
              <a:rPr lang="en-US" sz="1600" i="1" dirty="0">
                <a:solidFill>
                  <a:srgbClr val="0070C0"/>
                </a:solidFill>
              </a:rPr>
              <a:t>What is the name of your program?</a:t>
            </a: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C3FD7-F5FA-183D-B012-F8D5BC96C6B1}"/>
              </a:ext>
            </a:extLst>
          </p:cNvPr>
          <p:cNvSpPr txBox="1"/>
          <p:nvPr/>
        </p:nvSpPr>
        <p:spPr>
          <a:xfrm>
            <a:off x="3067050" y="2828091"/>
            <a:ext cx="2781300" cy="13542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Variables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variables will you need?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will you call them?</a:t>
            </a: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E7177-D7B7-E96E-E049-6F754CC459BD}"/>
              </a:ext>
            </a:extLst>
          </p:cNvPr>
          <p:cNvSpPr txBox="1"/>
          <p:nvPr/>
        </p:nvSpPr>
        <p:spPr>
          <a:xfrm>
            <a:off x="42862" y="2828091"/>
            <a:ext cx="2781300" cy="13542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Inputs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input values or measurements will you need?</a:t>
            </a: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279BD-8B2C-61C0-77CE-1241DFE5CA39}"/>
              </a:ext>
            </a:extLst>
          </p:cNvPr>
          <p:cNvSpPr txBox="1"/>
          <p:nvPr/>
        </p:nvSpPr>
        <p:spPr>
          <a:xfrm>
            <a:off x="66674" y="4420849"/>
            <a:ext cx="2781300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Outputs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values will you print?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physical outputs will you make?</a:t>
            </a: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7F33CB-13B7-44DA-DC6F-BAD6CEF65DD4}"/>
              </a:ext>
            </a:extLst>
          </p:cNvPr>
          <p:cNvSpPr txBox="1"/>
          <p:nvPr/>
        </p:nvSpPr>
        <p:spPr>
          <a:xfrm>
            <a:off x="6086475" y="2828091"/>
            <a:ext cx="2781300" cy="31700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Calculations and Control Statements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calculations will you need?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conditional logic statements will you need?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What loops will you need?</a:t>
            </a: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  <a:p>
            <a:pPr algn="ctr"/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57853-D570-9611-D081-04020399D580}"/>
              </a:ext>
            </a:extLst>
          </p:cNvPr>
          <p:cNvSpPr txBox="1"/>
          <p:nvPr/>
        </p:nvSpPr>
        <p:spPr>
          <a:xfrm>
            <a:off x="66674" y="6059269"/>
            <a:ext cx="578167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Modules: </a:t>
            </a:r>
            <a:r>
              <a:rPr lang="en-US" sz="1400" i="1" dirty="0">
                <a:solidFill>
                  <a:srgbClr val="0070C0"/>
                </a:solidFill>
              </a:rPr>
              <a:t>What modules (if any) do you need to import?</a:t>
            </a:r>
          </a:p>
          <a:p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09AD-83A4-DF24-F132-DD75FAF8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 to the final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75224-70D0-2A3D-DFAF-1E5458B36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4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A7DF69-4F03-D338-33B5-8590A997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01" y="1832830"/>
            <a:ext cx="3766126" cy="282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How far away is that?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49418"/>
            <a:ext cx="4570799" cy="454178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the Rover ranger to detect distance to an object and display the distance on the screen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What is the unit of measurement reported by the ranger?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What distance measurements do you see when the Rover is pointed at different places on the enclosure wall?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What distance measurements do you see when Rover is pointed at a gap in the wall?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601" y="1359876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EEE6D-34ED-8A37-84F7-9A76F5F34E0F}"/>
              </a:ext>
            </a:extLst>
          </p:cNvPr>
          <p:cNvSpPr txBox="1"/>
          <p:nvPr/>
        </p:nvSpPr>
        <p:spPr>
          <a:xfrm>
            <a:off x="0" y="4782315"/>
            <a:ext cx="4207042" cy="175432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rv.ranger_measurement</a:t>
            </a:r>
            <a:r>
              <a:rPr lang="en-US" dirty="0"/>
              <a:t>() on the TI-Rover 3:Inputs menu</a:t>
            </a:r>
          </a:p>
          <a:p>
            <a:endParaRPr lang="en-US" dirty="0"/>
          </a:p>
          <a:p>
            <a:r>
              <a:rPr lang="en-US" dirty="0"/>
              <a:t>Store a value to a variable with “=“ </a:t>
            </a:r>
          </a:p>
          <a:p>
            <a:endParaRPr lang="en-US" dirty="0"/>
          </a:p>
          <a:p>
            <a:r>
              <a:rPr lang="en-US" dirty="0"/>
              <a:t>Find print() on the Built-ins 6:I/O menu</a:t>
            </a:r>
          </a:p>
        </p:txBody>
      </p:sp>
    </p:spTree>
    <p:extLst>
      <p:ext uri="{BB962C8B-B14F-4D97-AF65-F5344CB8AC3E}">
        <p14:creationId xmlns:p14="http://schemas.microsoft.com/office/powerpoint/2010/main" val="108466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7CD74E78-9872-0696-91A6-0F9D7B9A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" y="1913614"/>
            <a:ext cx="3175388" cy="2383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Am I close or far?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570799" cy="3200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the Rover ranger to detect distance to an object, print the distance.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Have the Rover “decide” if the object is far away. Print an alert message.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Try different values for the </a:t>
            </a:r>
            <a:r>
              <a:rPr lang="en-US" sz="1800" b="1" i="1" dirty="0" err="1">
                <a:solidFill>
                  <a:schemeClr val="bg1"/>
                </a:solidFill>
              </a:rPr>
              <a:t>whatisfar</a:t>
            </a:r>
            <a:r>
              <a:rPr lang="en-US" sz="1800" b="1" dirty="0">
                <a:solidFill>
                  <a:schemeClr val="bg1"/>
                </a:solidFill>
              </a:rPr>
              <a:t> variable.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601" y="1329657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8523-E1A3-4CA2-89F5-AE2277B7CBEE}"/>
              </a:ext>
            </a:extLst>
          </p:cNvPr>
          <p:cNvSpPr txBox="1"/>
          <p:nvPr/>
        </p:nvSpPr>
        <p:spPr>
          <a:xfrm>
            <a:off x="0" y="4419600"/>
            <a:ext cx="8915400" cy="212365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Find the </a:t>
            </a:r>
            <a:r>
              <a:rPr lang="en-US" sz="1200" b="1" dirty="0"/>
              <a:t>if </a:t>
            </a:r>
            <a:r>
              <a:rPr lang="en-US" sz="1200" dirty="0"/>
              <a:t>statement [menu] Built-ins 2:Control 1:if..:</a:t>
            </a:r>
          </a:p>
          <a:p>
            <a:r>
              <a:rPr lang="en-US" sz="1200" dirty="0"/>
              <a:t>If the logic statement at the beginning of the if block is true the program runs the block.</a:t>
            </a:r>
          </a:p>
          <a:p>
            <a:r>
              <a:rPr lang="en-US" sz="1200" dirty="0"/>
              <a:t>If the logic statement is false, then the block is skipped.</a:t>
            </a:r>
          </a:p>
          <a:p>
            <a:r>
              <a:rPr lang="en-US" sz="1200" dirty="0"/>
              <a:t>The block starts with a colon and includes all of the indented statements.</a:t>
            </a:r>
          </a:p>
          <a:p>
            <a:endParaRPr lang="en-US" sz="1200" dirty="0"/>
          </a:p>
          <a:p>
            <a:r>
              <a:rPr lang="en-US" sz="1200" dirty="0"/>
              <a:t>The value for the variable </a:t>
            </a:r>
            <a:r>
              <a:rPr lang="en-US" sz="1200" b="1" i="1" dirty="0" err="1"/>
              <a:t>whatisfar</a:t>
            </a:r>
            <a:r>
              <a:rPr lang="en-US" sz="1200" b="1" i="1" dirty="0"/>
              <a:t> </a:t>
            </a:r>
            <a:r>
              <a:rPr lang="en-US" sz="1200" dirty="0"/>
              <a:t>determines what is considered to be far or close.</a:t>
            </a:r>
          </a:p>
          <a:p>
            <a:endParaRPr lang="en-US" sz="1200" dirty="0"/>
          </a:p>
          <a:p>
            <a:r>
              <a:rPr lang="en-US" sz="1200" dirty="0"/>
              <a:t>The print() function can take multiple inputs separated commas. </a:t>
            </a:r>
          </a:p>
          <a:p>
            <a:r>
              <a:rPr lang="en-US" sz="1200" dirty="0"/>
              <a:t>Text strings are a set of characters enclosed in quotes. The exact characters are printed.</a:t>
            </a:r>
          </a:p>
          <a:p>
            <a:r>
              <a:rPr lang="en-US" sz="1200" dirty="0"/>
              <a:t>The quote symbol is entered on the keyboard by [ctrl] [multiple]</a:t>
            </a:r>
          </a:p>
          <a:p>
            <a:r>
              <a:rPr lang="en-US" sz="1200" dirty="0"/>
              <a:t>A variable name refers to a value. The current value of the variable is printed.</a:t>
            </a:r>
          </a:p>
        </p:txBody>
      </p:sp>
    </p:spTree>
    <p:extLst>
      <p:ext uri="{BB962C8B-B14F-4D97-AF65-F5344CB8AC3E}">
        <p14:creationId xmlns:p14="http://schemas.microsoft.com/office/powerpoint/2010/main" val="1926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385D9F-9A45-371F-6CE9-D987359D0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11" y="1979901"/>
            <a:ext cx="3117493" cy="2340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What time is it?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490789" cy="394043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Use Rover to turn the hours of a clock.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Make Rover turn clockwise and stop on every hour of the clock for a 12 hour clock.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Print the current time.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What angle should the Rover turn to stop at twelve hour marks?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Why do we print n+1 for the current hour?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Put the Rover inside your room. Add statements to measure and print distance to the wall at each hour. What patterns do you see in the measurements?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If you finish early, create a way to show a 24 hour clock. </a:t>
            </a:r>
            <a:endParaRPr lang="en-US" sz="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045B5-8D5A-E8E8-43F2-E45BF0473E44}"/>
              </a:ext>
            </a:extLst>
          </p:cNvPr>
          <p:cNvSpPr txBox="1"/>
          <p:nvPr/>
        </p:nvSpPr>
        <p:spPr>
          <a:xfrm>
            <a:off x="0" y="4419600"/>
            <a:ext cx="6553200" cy="161582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Import the time module at [menu] </a:t>
            </a:r>
            <a:r>
              <a:rPr lang="en-US" sz="1100" dirty="0" err="1"/>
              <a:t>A:More</a:t>
            </a:r>
            <a:r>
              <a:rPr lang="en-US" sz="1100" dirty="0"/>
              <a:t> Modules 2:Time to have access to the sleep() function.</a:t>
            </a:r>
          </a:p>
          <a:p>
            <a:r>
              <a:rPr lang="en-US" sz="1100" dirty="0"/>
              <a:t>Find sleep() on the TI-Rover 7:Commands menu</a:t>
            </a:r>
          </a:p>
          <a:p>
            <a:r>
              <a:rPr lang="en-US" sz="1100" dirty="0"/>
              <a:t>The sleep() function pauses the program for the number of seconds of the input value in parentheses</a:t>
            </a:r>
          </a:p>
          <a:p>
            <a:endParaRPr lang="en-US" sz="1100" dirty="0"/>
          </a:p>
          <a:p>
            <a:r>
              <a:rPr lang="en-US" sz="1100" dirty="0"/>
              <a:t>Find the </a:t>
            </a:r>
            <a:r>
              <a:rPr lang="en-US" sz="1100" b="1" dirty="0"/>
              <a:t>for loop </a:t>
            </a:r>
            <a:r>
              <a:rPr lang="en-US" sz="1100" dirty="0"/>
              <a:t>statement [menu] Built-ins 2:Control 4:for index in range(size):</a:t>
            </a:r>
          </a:p>
          <a:p>
            <a:r>
              <a:rPr lang="en-US" sz="1100" b="1" dirty="0"/>
              <a:t>A for loop repeats a block of code a known number of times set by the value of the range size.</a:t>
            </a:r>
            <a:endParaRPr lang="en-US" sz="1100" dirty="0"/>
          </a:p>
          <a:p>
            <a:r>
              <a:rPr lang="en-US" sz="1100" dirty="0"/>
              <a:t>The loop repeats statements in the indented block beginning with a colon.</a:t>
            </a:r>
          </a:p>
          <a:p>
            <a:r>
              <a:rPr lang="en-US" sz="1100" dirty="0"/>
              <a:t>The index variable </a:t>
            </a:r>
            <a:r>
              <a:rPr lang="en-US" sz="1100" b="1" i="1" dirty="0"/>
              <a:t>n </a:t>
            </a:r>
            <a:r>
              <a:rPr lang="en-US" sz="1100" dirty="0"/>
              <a:t>begins at zero and increases by 1 after each loop.</a:t>
            </a:r>
            <a:endParaRPr lang="en-US" sz="1100" b="1" i="1" dirty="0"/>
          </a:p>
          <a:p>
            <a:r>
              <a:rPr lang="en-US" sz="1100" dirty="0"/>
              <a:t>Looping stops when </a:t>
            </a:r>
            <a:r>
              <a:rPr lang="en-US" sz="1100" b="1" i="1" dirty="0"/>
              <a:t>n</a:t>
            </a:r>
            <a:r>
              <a:rPr lang="en-US" sz="1100" dirty="0"/>
              <a:t> is equal to or greater than the loop size.</a:t>
            </a:r>
          </a:p>
        </p:txBody>
      </p:sp>
    </p:spTree>
    <p:extLst>
      <p:ext uri="{BB962C8B-B14F-4D97-AF65-F5344CB8AC3E}">
        <p14:creationId xmlns:p14="http://schemas.microsoft.com/office/powerpoint/2010/main" val="33334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5CB766-DAF4-895B-DAE1-EBDB8B339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58" y="1525841"/>
            <a:ext cx="3783905" cy="284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Watch Out!!!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199"/>
            <a:ext cx="4570799" cy="364841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Drive Rover at an object and stop prior to the collision.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Use the ranger to detect when Rover is within 20 cm (.2 meters) of an obstacle and stop.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Try different values for the stop distance.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3601" y="948657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EEE6D-34ED-8A37-84F7-9A76F5F34E0F}"/>
              </a:ext>
            </a:extLst>
          </p:cNvPr>
          <p:cNvSpPr txBox="1"/>
          <p:nvPr/>
        </p:nvSpPr>
        <p:spPr>
          <a:xfrm>
            <a:off x="7620" y="4486615"/>
            <a:ext cx="8915400" cy="178510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Find the </a:t>
            </a:r>
            <a:r>
              <a:rPr lang="en-US" sz="1100" b="1" dirty="0"/>
              <a:t>while loop </a:t>
            </a:r>
            <a:r>
              <a:rPr lang="en-US" sz="1100" dirty="0"/>
              <a:t>statement [menu] Built-ins 2:Control 8:while..:</a:t>
            </a:r>
          </a:p>
          <a:p>
            <a:r>
              <a:rPr lang="en-US" sz="1100" b="1" dirty="0"/>
              <a:t>A while loop repeats a block of code as long as the initial condition is true. </a:t>
            </a:r>
            <a:r>
              <a:rPr lang="en-US" sz="1100" dirty="0"/>
              <a:t>The number of repetitions is unknown.</a:t>
            </a:r>
          </a:p>
          <a:p>
            <a:r>
              <a:rPr lang="en-US" sz="1100" dirty="0"/>
              <a:t>The loop repeats statements in the indented block beginning with a colon.</a:t>
            </a:r>
          </a:p>
          <a:p>
            <a:r>
              <a:rPr lang="en-US" sz="1100" dirty="0"/>
              <a:t>The loop continues to repeat as long as the initial statement checks as true.</a:t>
            </a:r>
          </a:p>
          <a:p>
            <a:r>
              <a:rPr lang="en-US" sz="1100" dirty="0"/>
              <a:t>When the loop stops, the program moves on to the line just after the loop</a:t>
            </a:r>
          </a:p>
          <a:p>
            <a:endParaRPr lang="en-US" sz="1100" dirty="0"/>
          </a:p>
          <a:p>
            <a:r>
              <a:rPr lang="en-US" sz="1100" dirty="0"/>
              <a:t>The print() function can take multiple inputs separated by commas. </a:t>
            </a:r>
          </a:p>
          <a:p>
            <a:r>
              <a:rPr lang="en-US" sz="1100" dirty="0"/>
              <a:t>Text strings are a set of characters enclosed in quotes. The exact characters are printed.</a:t>
            </a:r>
          </a:p>
          <a:p>
            <a:r>
              <a:rPr lang="en-US" sz="1100" dirty="0"/>
              <a:t>The quote symbol is entered on the keyboard by [ctrl] [multiple]</a:t>
            </a:r>
          </a:p>
          <a:p>
            <a:r>
              <a:rPr lang="en-US" sz="1100" dirty="0"/>
              <a:t>A variable name refers to a value. The current value of the variable is printed.</a:t>
            </a:r>
          </a:p>
        </p:txBody>
      </p:sp>
    </p:spTree>
    <p:extLst>
      <p:ext uri="{BB962C8B-B14F-4D97-AF65-F5344CB8AC3E}">
        <p14:creationId xmlns:p14="http://schemas.microsoft.com/office/powerpoint/2010/main" val="1768031707"/>
      </p:ext>
    </p:extLst>
  </p:cSld>
  <p:clrMapOvr>
    <a:masterClrMapping/>
  </p:clrMapOvr>
</p:sld>
</file>

<file path=ppt/theme/theme1.xml><?xml version="1.0" encoding="utf-8"?>
<a:theme xmlns:a="http://schemas.openxmlformats.org/drawingml/2006/main" name="1_ET_new">
  <a:themeElements>
    <a:clrScheme name="Custom 1">
      <a:dk1>
        <a:srgbClr val="525252"/>
      </a:dk1>
      <a:lt1>
        <a:srgbClr val="FFFFFF"/>
      </a:lt1>
      <a:dk2>
        <a:srgbClr val="000000"/>
      </a:dk2>
      <a:lt2>
        <a:srgbClr val="FFFFFF"/>
      </a:lt2>
      <a:accent1>
        <a:srgbClr val="D1282E"/>
      </a:accent1>
      <a:accent2>
        <a:srgbClr val="363636"/>
      </a:accent2>
      <a:accent3>
        <a:srgbClr val="888888"/>
      </a:accent3>
      <a:accent4>
        <a:srgbClr val="8064A2"/>
      </a:accent4>
      <a:accent5>
        <a:srgbClr val="4BACC6"/>
      </a:accent5>
      <a:accent6>
        <a:srgbClr val="F79646"/>
      </a:accent6>
      <a:hlink>
        <a:srgbClr val="1973B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16634</TotalTime>
  <Words>1417</Words>
  <Application>Microsoft Macintosh PowerPoint</Application>
  <PresentationFormat>On-screen Show (4:3)</PresentationFormat>
  <Paragraphs>180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Grande</vt:lpstr>
      <vt:lpstr>1_ET_new</vt:lpstr>
      <vt:lpstr>Rover, escape the room! </vt:lpstr>
      <vt:lpstr>Write a program to help Rover escape</vt:lpstr>
      <vt:lpstr>Some questions to think about</vt:lpstr>
      <vt:lpstr>Write your own program</vt:lpstr>
      <vt:lpstr>Building up to the final challenge</vt:lpstr>
      <vt:lpstr>How far away is that?</vt:lpstr>
      <vt:lpstr>Am I close or far?</vt:lpstr>
      <vt:lpstr>What time is it?</vt:lpstr>
      <vt:lpstr>Watch Out!!!</vt:lpstr>
      <vt:lpstr>final challenge</vt:lpstr>
      <vt:lpstr>Escape now</vt:lpstr>
      <vt:lpstr>Drive through the maximum gap</vt:lpstr>
      <vt:lpstr>final challenge Examples</vt:lpstr>
      <vt:lpstr>Escape now</vt:lpstr>
      <vt:lpstr>Drive through the maximum gap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Coding to</dc:title>
  <dc:creator>Brown, Curtis</dc:creator>
  <cp:lastModifiedBy>David Santucci</cp:lastModifiedBy>
  <cp:revision>284</cp:revision>
  <dcterms:created xsi:type="dcterms:W3CDTF">2017-10-17T15:34:02Z</dcterms:created>
  <dcterms:modified xsi:type="dcterms:W3CDTF">2023-03-17T18:32:09Z</dcterms:modified>
</cp:coreProperties>
</file>